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8" r:id="rId2"/>
    <p:sldId id="261" r:id="rId3"/>
    <p:sldId id="282" r:id="rId4"/>
    <p:sldId id="286" r:id="rId5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 Gut" initials="TG" lastIdx="4" clrIdx="0">
    <p:extLst>
      <p:ext uri="{19B8F6BF-5375-455C-9EA6-DF929625EA0E}">
        <p15:presenceInfo xmlns:p15="http://schemas.microsoft.com/office/powerpoint/2012/main" userId="Till Gut" providerId="None"/>
      </p:ext>
    </p:extLst>
  </p:cmAuthor>
  <p:cmAuthor id="2" name="Elsa Garcia-Maltras De Blas" initials="EGDB" lastIdx="3" clrIdx="1">
    <p:extLst>
      <p:ext uri="{19B8F6BF-5375-455C-9EA6-DF929625EA0E}">
        <p15:presenceInfo xmlns:p15="http://schemas.microsoft.com/office/powerpoint/2012/main" userId="S::elsa.garcia-maltras@fiscal.es::ead65ba4-d040-41b4-90d3-5bf7b5270d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C8B"/>
    <a:srgbClr val="B4AEA8"/>
    <a:srgbClr val="8B827B"/>
    <a:srgbClr val="E8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322" autoAdjust="0"/>
  </p:normalViewPr>
  <p:slideViewPr>
    <p:cSldViewPr snapToGrid="0">
      <p:cViewPr varScale="1">
        <p:scale>
          <a:sx n="71" d="100"/>
          <a:sy n="71" d="100"/>
        </p:scale>
        <p:origin x="4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2116A-4664-4678-9FDD-31390ADFA7EE}" type="datetimeFigureOut">
              <a:rPr lang="de-DE" smtClean="0"/>
              <a:t>24.08.2022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8DFE-DABD-49B3-8BCE-484063F827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3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3A7C6-214A-4A78-8B7F-C9DA87EA3770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1B68-67F8-4E32-8F57-9F9CE295B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91B68-67F8-4E32-8F57-9F9CE295B3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0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What principles have been used to address the issue of cross-border evidence?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Locus regit actum: the first solution given to this problem in the 1959 CoE Convention on Mutual Assistance in Criminal Matters. </a:t>
            </a:r>
            <a:r>
              <a:rPr lang="es-ES" dirty="0" err="1"/>
              <a:t>Requested</a:t>
            </a:r>
            <a:r>
              <a:rPr lang="es-ES" dirty="0"/>
              <a:t> </a:t>
            </a:r>
            <a:r>
              <a:rPr lang="es-ES" dirty="0" err="1"/>
              <a:t>party</a:t>
            </a:r>
            <a:r>
              <a:rPr lang="es-ES" dirty="0"/>
              <a:t> to </a:t>
            </a:r>
            <a:r>
              <a:rPr lang="es-ES" dirty="0" err="1"/>
              <a:t>execute</a:t>
            </a:r>
            <a:r>
              <a:rPr lang="es-ES" dirty="0"/>
              <a:t> </a:t>
            </a:r>
            <a:r>
              <a:rPr lang="es-ES" dirty="0" err="1"/>
              <a:t>letters</a:t>
            </a:r>
            <a:r>
              <a:rPr lang="es-ES" dirty="0"/>
              <a:t> </a:t>
            </a:r>
            <a:r>
              <a:rPr lang="es-ES" dirty="0" err="1"/>
              <a:t>rogatory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to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own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. </a:t>
            </a: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matters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location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/</a:t>
            </a:r>
            <a:r>
              <a:rPr lang="es-ES" dirty="0" err="1"/>
              <a:t>where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investigative</a:t>
            </a:r>
            <a:r>
              <a:rPr lang="es-ES" dirty="0"/>
              <a:t> </a:t>
            </a:r>
            <a:r>
              <a:rPr lang="es-ES" dirty="0" err="1"/>
              <a:t>measure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carried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.= </a:t>
            </a:r>
            <a:r>
              <a:rPr lang="es-ES" dirty="0" err="1"/>
              <a:t>Cannot</a:t>
            </a:r>
            <a:r>
              <a:rPr lang="es-ES" dirty="0"/>
              <a:t> </a:t>
            </a:r>
            <a:r>
              <a:rPr lang="es-ES" dirty="0" err="1"/>
              <a:t>overcome</a:t>
            </a:r>
            <a:r>
              <a:rPr lang="es-ES" dirty="0"/>
              <a:t> </a:t>
            </a:r>
            <a:r>
              <a:rPr lang="es-ES" dirty="0" err="1"/>
              <a:t>difficulties</a:t>
            </a:r>
            <a:r>
              <a:rPr lang="es-ES" dirty="0"/>
              <a:t> </a:t>
            </a:r>
            <a:r>
              <a:rPr lang="es-ES" dirty="0" err="1"/>
              <a:t>derived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procedural rules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 </a:t>
            </a:r>
            <a:r>
              <a:rPr lang="es-ES" dirty="0" err="1"/>
              <a:t>Forum</a:t>
            </a:r>
            <a:r>
              <a:rPr lang="es-ES" dirty="0"/>
              <a:t> </a:t>
            </a:r>
            <a:r>
              <a:rPr lang="es-ES" dirty="0" err="1"/>
              <a:t>regit</a:t>
            </a:r>
            <a:r>
              <a:rPr lang="es-ES" dirty="0"/>
              <a:t> </a:t>
            </a:r>
            <a:r>
              <a:rPr lang="es-ES" dirty="0" err="1"/>
              <a:t>actum</a:t>
            </a:r>
            <a:r>
              <a:rPr lang="es-ES" dirty="0"/>
              <a:t>: Art.4 EU 2000  MLA </a:t>
            </a:r>
            <a:r>
              <a:rPr lang="es-ES" dirty="0" err="1"/>
              <a:t>Convention</a:t>
            </a:r>
            <a:r>
              <a:rPr lang="es-ES" dirty="0"/>
              <a:t> (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requested</a:t>
            </a:r>
            <a:r>
              <a:rPr lang="es-ES" dirty="0"/>
              <a:t> MS has to </a:t>
            </a:r>
            <a:r>
              <a:rPr lang="es-ES" dirty="0" err="1"/>
              <a:t>comply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formalities</a:t>
            </a:r>
            <a:r>
              <a:rPr lang="es-ES" dirty="0"/>
              <a:t> and </a:t>
            </a:r>
            <a:r>
              <a:rPr lang="es-ES" dirty="0" err="1"/>
              <a:t>procedures</a:t>
            </a:r>
            <a:r>
              <a:rPr lang="es-ES" dirty="0"/>
              <a:t> </a:t>
            </a:r>
            <a:r>
              <a:rPr lang="es-ES" dirty="0" err="1"/>
              <a:t>expressly</a:t>
            </a:r>
            <a:r>
              <a:rPr lang="es-ES" dirty="0"/>
              <a:t> </a:t>
            </a:r>
            <a:r>
              <a:rPr lang="es-ES" dirty="0" err="1"/>
              <a:t>indicated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requesting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so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collected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can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proceedings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8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You</a:t>
            </a:r>
            <a:r>
              <a:rPr lang="es-ES_tradnl" dirty="0"/>
              <a:t> can </a:t>
            </a:r>
            <a:r>
              <a:rPr lang="es-ES_tradnl" dirty="0" err="1"/>
              <a:t>discuss</a:t>
            </a:r>
            <a:r>
              <a:rPr lang="es-ES_tradnl" dirty="0"/>
              <a:t> </a:t>
            </a:r>
            <a:r>
              <a:rPr lang="es-ES_tradnl" dirty="0" err="1"/>
              <a:t>with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group</a:t>
            </a:r>
            <a:r>
              <a:rPr lang="es-ES_tradnl" baseline="0" dirty="0"/>
              <a:t> </a:t>
            </a:r>
            <a:r>
              <a:rPr lang="es-ES_tradnl" baseline="0" dirty="0" err="1"/>
              <a:t>how</a:t>
            </a:r>
            <a:r>
              <a:rPr lang="es-ES_tradnl" baseline="0" dirty="0"/>
              <a:t> </a:t>
            </a:r>
            <a:r>
              <a:rPr lang="es-ES_tradnl" baseline="0" dirty="0" err="1"/>
              <a:t>this</a:t>
            </a:r>
            <a:r>
              <a:rPr lang="es-ES_tradnl" baseline="0" dirty="0"/>
              <a:t> </a:t>
            </a:r>
            <a:r>
              <a:rPr lang="es-ES_tradnl" baseline="0" dirty="0" err="1"/>
              <a:t>may</a:t>
            </a:r>
            <a:r>
              <a:rPr lang="es-ES_tradnl" baseline="0" dirty="0"/>
              <a:t> </a:t>
            </a:r>
            <a:r>
              <a:rPr lang="es-ES_tradnl" baseline="0" dirty="0" err="1"/>
              <a:t>work</a:t>
            </a:r>
            <a:r>
              <a:rPr lang="es-ES_tradnl" baseline="0" dirty="0"/>
              <a:t> </a:t>
            </a:r>
            <a:r>
              <a:rPr lang="es-ES_tradnl" baseline="0" dirty="0" err="1"/>
              <a:t>from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perspective</a:t>
            </a:r>
            <a:r>
              <a:rPr lang="es-ES_tradnl" baseline="0" dirty="0"/>
              <a:t> of </a:t>
            </a:r>
            <a:r>
              <a:rPr lang="es-ES_tradnl" baseline="0" dirty="0" err="1"/>
              <a:t>your</a:t>
            </a:r>
            <a:r>
              <a:rPr lang="es-ES_tradnl" baseline="0" dirty="0"/>
              <a:t> </a:t>
            </a:r>
            <a:r>
              <a:rPr lang="es-ES_tradnl" baseline="0" dirty="0" err="1"/>
              <a:t>national</a:t>
            </a:r>
            <a:r>
              <a:rPr lang="es-ES_tradnl" baseline="0" dirty="0"/>
              <a:t> </a:t>
            </a:r>
            <a:r>
              <a:rPr lang="es-ES_tradnl" baseline="0"/>
              <a:t>law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Recital (80)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presented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EPPO in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denied</a:t>
            </a:r>
            <a:r>
              <a:rPr lang="es-ES" dirty="0"/>
              <a:t> </a:t>
            </a:r>
            <a:r>
              <a:rPr lang="es-ES" dirty="0" err="1"/>
              <a:t>admission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mere</a:t>
            </a:r>
            <a:r>
              <a:rPr lang="es-ES" dirty="0"/>
              <a:t> </a:t>
            </a:r>
            <a:r>
              <a:rPr lang="es-ES" dirty="0" err="1"/>
              <a:t>ground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evidence</a:t>
            </a:r>
            <a:r>
              <a:rPr lang="es-ES" dirty="0"/>
              <a:t>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gathered</a:t>
            </a:r>
            <a:r>
              <a:rPr lang="es-ES" dirty="0"/>
              <a:t> in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of </a:t>
            </a:r>
            <a:r>
              <a:rPr lang="es-ES" dirty="0" err="1"/>
              <a:t>another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</a:t>
            </a:r>
            <a:r>
              <a:rPr lang="es-ES" dirty="0"/>
              <a:t>,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trial </a:t>
            </a:r>
            <a:r>
              <a:rPr lang="es-ES" dirty="0" err="1"/>
              <a:t>court</a:t>
            </a:r>
            <a:r>
              <a:rPr lang="es-ES" dirty="0"/>
              <a:t> </a:t>
            </a:r>
            <a:r>
              <a:rPr lang="es-ES" dirty="0" err="1"/>
              <a:t>considers</a:t>
            </a:r>
            <a:r>
              <a:rPr lang="es-ES" dirty="0"/>
              <a:t>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dirty="0" err="1"/>
              <a:t>admission</a:t>
            </a:r>
            <a:r>
              <a:rPr lang="es-ES" dirty="0"/>
              <a:t> to </a:t>
            </a:r>
            <a:r>
              <a:rPr lang="es-ES" dirty="0" err="1"/>
              <a:t>respect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fairness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procedure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suspect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accused</a:t>
            </a:r>
            <a:r>
              <a:rPr lang="es-ES" dirty="0"/>
              <a:t> </a:t>
            </a:r>
            <a:r>
              <a:rPr lang="es-ES" dirty="0" err="1"/>
              <a:t>person’s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of </a:t>
            </a:r>
            <a:r>
              <a:rPr lang="es-ES" dirty="0" err="1"/>
              <a:t>defence</a:t>
            </a:r>
            <a:r>
              <a:rPr lang="es-ES" dirty="0"/>
              <a:t>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Charter</a:t>
            </a:r>
            <a:r>
              <a:rPr lang="es-ES" dirty="0"/>
              <a:t>.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respects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fundamental </a:t>
            </a:r>
            <a:r>
              <a:rPr lang="es-ES" dirty="0" err="1"/>
              <a:t>rights</a:t>
            </a:r>
            <a:r>
              <a:rPr lang="es-ES" dirty="0"/>
              <a:t> and observes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principles</a:t>
            </a:r>
            <a:r>
              <a:rPr lang="es-ES" dirty="0"/>
              <a:t> </a:t>
            </a:r>
            <a:r>
              <a:rPr lang="es-ES" dirty="0" err="1"/>
              <a:t>recognised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 6 TEU and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Charter</a:t>
            </a:r>
            <a:r>
              <a:rPr lang="es-ES" dirty="0"/>
              <a:t>, in particular </a:t>
            </a:r>
            <a:r>
              <a:rPr lang="es-ES" dirty="0" err="1"/>
              <a:t>Title</a:t>
            </a:r>
            <a:r>
              <a:rPr lang="es-ES" dirty="0"/>
              <a:t> VI </a:t>
            </a:r>
            <a:r>
              <a:rPr lang="es-ES" dirty="0" err="1"/>
              <a:t>thereof</a:t>
            </a:r>
            <a:r>
              <a:rPr lang="es-ES" dirty="0"/>
              <a:t>,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and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international</a:t>
            </a:r>
            <a:r>
              <a:rPr lang="es-ES" dirty="0"/>
              <a:t> </a:t>
            </a:r>
            <a:r>
              <a:rPr lang="es-ES" dirty="0" err="1"/>
              <a:t>agreements</a:t>
            </a:r>
            <a:r>
              <a:rPr lang="es-ES" dirty="0"/>
              <a:t> to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are </a:t>
            </a:r>
            <a:r>
              <a:rPr lang="es-ES" dirty="0" err="1"/>
              <a:t>party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European</a:t>
            </a:r>
            <a:r>
              <a:rPr lang="es-ES" dirty="0"/>
              <a:t> </a:t>
            </a:r>
            <a:r>
              <a:rPr lang="es-ES" dirty="0" err="1"/>
              <a:t>Convention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Protection</a:t>
            </a:r>
            <a:r>
              <a:rPr lang="es-ES" dirty="0"/>
              <a:t> of Human </a:t>
            </a:r>
            <a:r>
              <a:rPr lang="es-ES" dirty="0" err="1"/>
              <a:t>Rights</a:t>
            </a:r>
            <a:r>
              <a:rPr lang="es-ES" dirty="0"/>
              <a:t> and Fundamental </a:t>
            </a:r>
            <a:r>
              <a:rPr lang="es-ES" dirty="0" err="1"/>
              <a:t>Freedoms</a:t>
            </a:r>
            <a:r>
              <a:rPr lang="es-ES" dirty="0"/>
              <a:t>, and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’ </a:t>
            </a:r>
            <a:r>
              <a:rPr lang="es-ES" dirty="0" err="1"/>
              <a:t>constitutions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respective</a:t>
            </a:r>
            <a:r>
              <a:rPr lang="es-ES" dirty="0"/>
              <a:t> </a:t>
            </a:r>
            <a:r>
              <a:rPr lang="es-ES" dirty="0" err="1"/>
              <a:t>fields</a:t>
            </a:r>
            <a:r>
              <a:rPr lang="es-ES" dirty="0"/>
              <a:t> of </a:t>
            </a:r>
            <a:r>
              <a:rPr lang="es-ES" dirty="0" err="1"/>
              <a:t>application</a:t>
            </a:r>
            <a:r>
              <a:rPr lang="es-ES" dirty="0"/>
              <a:t>. In line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those</a:t>
            </a:r>
            <a:r>
              <a:rPr lang="es-ES" dirty="0"/>
              <a:t> </a:t>
            </a:r>
            <a:r>
              <a:rPr lang="es-ES" dirty="0" err="1"/>
              <a:t>principles</a:t>
            </a:r>
            <a:r>
              <a:rPr lang="es-ES" dirty="0"/>
              <a:t>, and in </a:t>
            </a:r>
            <a:r>
              <a:rPr lang="es-ES" dirty="0" err="1"/>
              <a:t>respecting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different</a:t>
            </a:r>
            <a:r>
              <a:rPr lang="es-ES" dirty="0"/>
              <a:t> legal </a:t>
            </a:r>
            <a:r>
              <a:rPr lang="es-ES" dirty="0" err="1"/>
              <a:t>systems</a:t>
            </a:r>
            <a:r>
              <a:rPr lang="es-ES" dirty="0"/>
              <a:t> and </a:t>
            </a:r>
            <a:r>
              <a:rPr lang="es-ES" dirty="0" err="1"/>
              <a:t>traditions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Member</a:t>
            </a:r>
            <a:r>
              <a:rPr lang="es-ES" dirty="0"/>
              <a:t> </a:t>
            </a:r>
            <a:r>
              <a:rPr lang="es-ES" dirty="0" err="1"/>
              <a:t>States</a:t>
            </a:r>
            <a:r>
              <a:rPr lang="es-ES" dirty="0"/>
              <a:t> as </a:t>
            </a:r>
            <a:r>
              <a:rPr lang="es-ES" dirty="0" err="1"/>
              <a:t>provided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in </a:t>
            </a:r>
            <a:r>
              <a:rPr lang="es-ES" dirty="0" err="1"/>
              <a:t>Article</a:t>
            </a:r>
            <a:r>
              <a:rPr lang="es-ES" dirty="0"/>
              <a:t> 67(1) TFEU, </a:t>
            </a:r>
            <a:r>
              <a:rPr lang="es-ES" dirty="0" err="1"/>
              <a:t>nothing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interpreted</a:t>
            </a:r>
            <a:r>
              <a:rPr lang="es-ES" dirty="0"/>
              <a:t> as </a:t>
            </a:r>
            <a:r>
              <a:rPr lang="es-ES" dirty="0" err="1"/>
              <a:t>prohibiting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courts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applying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fundamental </a:t>
            </a:r>
            <a:r>
              <a:rPr lang="es-ES" dirty="0" err="1"/>
              <a:t>principles</a:t>
            </a:r>
            <a:r>
              <a:rPr lang="es-ES" dirty="0"/>
              <a:t> of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fairness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procedure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s-ES" dirty="0" err="1"/>
              <a:t>apply</a:t>
            </a:r>
            <a:r>
              <a:rPr lang="es-ES" dirty="0"/>
              <a:t> in </a:t>
            </a:r>
            <a:r>
              <a:rPr lang="es-ES" dirty="0" err="1"/>
              <a:t>their</a:t>
            </a:r>
            <a:r>
              <a:rPr lang="es-ES" dirty="0"/>
              <a:t> </a:t>
            </a: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, </a:t>
            </a:r>
            <a:r>
              <a:rPr lang="es-ES" dirty="0" err="1"/>
              <a:t>including</a:t>
            </a:r>
            <a:r>
              <a:rPr lang="es-ES" dirty="0"/>
              <a:t> in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</a:t>
            </a:r>
            <a:r>
              <a:rPr lang="es-ES" dirty="0" err="1"/>
              <a:t>systems</a:t>
            </a:r>
            <a:r>
              <a:rPr lang="es-ES" dirty="0"/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09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baseline="0" dirty="0"/>
              <a:t> </a:t>
            </a:r>
            <a:r>
              <a:rPr lang="es-ES" baseline="0" dirty="0" err="1"/>
              <a:t>correct</a:t>
            </a:r>
            <a:r>
              <a:rPr lang="es-ES" baseline="0" dirty="0"/>
              <a:t> </a:t>
            </a:r>
            <a:r>
              <a:rPr lang="es-ES" baseline="0" dirty="0" err="1"/>
              <a:t>answer</a:t>
            </a:r>
            <a:r>
              <a:rPr lang="es-ES" baseline="0" dirty="0"/>
              <a:t> </a:t>
            </a:r>
            <a:r>
              <a:rPr lang="es-ES" baseline="0" dirty="0" err="1"/>
              <a:t>is</a:t>
            </a:r>
            <a:r>
              <a:rPr lang="es-ES" baseline="0" dirty="0"/>
              <a:t> C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15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Fon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779003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33821"/>
            <a:ext cx="99166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nhaltsplatzhalter 5">
            <a:extLst>
              <a:ext uri="{FF2B5EF4-FFF2-40B4-BE49-F238E27FC236}">
                <a16:creationId xmlns:a16="http://schemas.microsoft.com/office/drawing/2014/main" id="{14868034-385B-40D1-AD23-64C594FBF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8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" y="12700"/>
            <a:ext cx="3766136" cy="6327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4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36" y="731520"/>
            <a:ext cx="6417276" cy="52578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752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31648" y="6459785"/>
            <a:ext cx="5217152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1" y="6459785"/>
            <a:ext cx="119181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uer Abschnitt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88825" cy="49149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 baseline="0"/>
            </a:lvl1pPr>
          </a:lstStyle>
          <a:p>
            <a:r>
              <a:rPr lang="de-DE" dirty="0"/>
              <a:t>Bild durch klicken auf Symbol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48857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10441920" y="0"/>
            <a:ext cx="1420756" cy="216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4A446736-DA86-42B2-987F-46C30E7D6C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15626"/>
            <a:ext cx="907929" cy="778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anzflächig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99134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de-DE" dirty="0"/>
              <a:t>Bild durch Klick auf Symbol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10441920" y="0"/>
            <a:ext cx="1420756" cy="2252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5B58F506-AC60-49F3-AE00-83EE35938E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47157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all" spc="200" baseline="0">
                <a:solidFill>
                  <a:schemeClr val="accent6">
                    <a:lumMod val="8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1076808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:a16="http://schemas.microsoft.com/office/drawing/2014/main" id="{00ADE22C-239C-4456-B8D6-FBF21CD7EE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Kunde/Partner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sp>
        <p:nvSpPr>
          <p:cNvPr id="14" name="Bildplatzhalt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0900883" y="1447148"/>
            <a:ext cx="1027344" cy="99125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PartnerLogo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8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33211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17700"/>
            <a:ext cx="9776612" cy="4262016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077124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0" name="Inhaltsplatzhalter 5">
            <a:extLst>
              <a:ext uri="{FF2B5EF4-FFF2-40B4-BE49-F238E27FC236}">
                <a16:creationId xmlns:a16="http://schemas.microsoft.com/office/drawing/2014/main" id="{EF99CA3A-6003-4C94-BAB5-DEB18C8E3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Partner/Kund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603" y="245660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94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1243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Inhalt Vergleich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20603" y="272956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94" y="2036697"/>
            <a:ext cx="4937760" cy="54563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603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469" y="2036697"/>
            <a:ext cx="4934370" cy="55440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079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weiß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63900"/>
            <a:ext cx="99420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696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1850252"/>
            <a:ext cx="9934205" cy="43421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848" y="174022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2" name="Inhaltsplatzhalter 5">
            <a:extLst>
              <a:ext uri="{FF2B5EF4-FFF2-40B4-BE49-F238E27FC236}">
                <a16:creationId xmlns:a16="http://schemas.microsoft.com/office/drawing/2014/main" id="{3B04F1DE-5504-4662-86EB-88DB6F784ED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0" r:id="rId4"/>
    <p:sldLayoutId id="2147483667" r:id="rId5"/>
    <p:sldLayoutId id="2147483669" r:id="rId6"/>
    <p:sldLayoutId id="2147483652" r:id="rId7"/>
    <p:sldLayoutId id="2147483653" r:id="rId8"/>
    <p:sldLayoutId id="2147483665" r:id="rId9"/>
    <p:sldLayoutId id="2147483662" r:id="rId10"/>
    <p:sldLayoutId id="2147483656" r:id="rId11"/>
    <p:sldLayoutId id="2147483651" r:id="rId12"/>
    <p:sldLayoutId id="2147483657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2.t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9107" y="5355873"/>
            <a:ext cx="10113264" cy="82296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329" y="5476805"/>
            <a:ext cx="1748864" cy="1291811"/>
          </a:xfrm>
          <a:prstGeom prst="rect">
            <a:avLst/>
          </a:prstGeom>
        </p:spPr>
      </p:pic>
      <p:pic>
        <p:nvPicPr>
          <p:cNvPr id="8" name="Inhaltsplatzhalter 5">
            <a:extLst>
              <a:ext uri="{FF2B5EF4-FFF2-40B4-BE49-F238E27FC236}">
                <a16:creationId xmlns:a16="http://schemas.microsoft.com/office/drawing/2014/main" id="{DFDA8C01-2F48-414A-B340-FF58088F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652" y="5634650"/>
            <a:ext cx="1138806" cy="9761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6DFED3-DCDD-4406-BC07-C4389471B5D7}"/>
              </a:ext>
            </a:extLst>
          </p:cNvPr>
          <p:cNvSpPr/>
          <p:nvPr/>
        </p:nvSpPr>
        <p:spPr>
          <a:xfrm>
            <a:off x="511728" y="5395979"/>
            <a:ext cx="749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Working with the EPPO at </a:t>
            </a:r>
            <a:r>
              <a:rPr lang="en-US" dirty="0" err="1">
                <a:solidFill>
                  <a:schemeClr val="bg1"/>
                </a:solidFill>
              </a:rPr>
              <a:t>decentralised</a:t>
            </a:r>
            <a:r>
              <a:rPr lang="en-US" dirty="0">
                <a:solidFill>
                  <a:schemeClr val="bg1"/>
                </a:solidFill>
              </a:rPr>
              <a:t> level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Training materials for prosecutors and investigating judges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0951D3-3333-4D7F-B94B-4E1C8D4C0D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94" y="6286345"/>
            <a:ext cx="5668432" cy="47408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526EC71-EFDC-47C4-975A-68A1E1E172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5" y="-50517"/>
            <a:ext cx="12188825" cy="4914900"/>
          </a:xfrm>
        </p:spPr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64A2FD6-CC07-4B80-8EB3-9101E141C40B}"/>
              </a:ext>
            </a:extLst>
          </p:cNvPr>
          <p:cNvSpPr txBox="1"/>
          <p:nvPr/>
        </p:nvSpPr>
        <p:spPr>
          <a:xfrm>
            <a:off x="710738" y="1678896"/>
            <a:ext cx="105017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&amp; </a:t>
            </a:r>
            <a:r>
              <a:rPr lang="es-ES_tradnl" sz="6600" b="1" dirty="0" err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Todisteiden</a:t>
            </a:r>
            <a:r>
              <a:rPr lang="es-ES_tradnl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6600" b="1" dirty="0" err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hyödynnettävyys</a:t>
            </a:r>
            <a:endParaRPr lang="hu-HU" sz="6600" b="1" dirty="0">
              <a:ln w="10160">
                <a:solidFill>
                  <a:schemeClr val="bg1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78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Todisteiden</a:t>
            </a:r>
            <a:r>
              <a:rPr lang="es-ES_tradnl" dirty="0"/>
              <a:t> </a:t>
            </a:r>
            <a:r>
              <a:rPr lang="es-ES_tradnl" dirty="0" err="1"/>
              <a:t>hyödynnettävyys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s-ES" sz="7200" dirty="0" err="1">
                <a:solidFill>
                  <a:schemeClr val="tx1"/>
                </a:solidFill>
                <a:latin typeface="+mn-lt"/>
              </a:rPr>
              <a:t>Kansainvälinen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oikeusapu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rikosasioissa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mahdollistaa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hankkimisen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ylikansallisesti</a:t>
            </a:r>
            <a:endParaRPr lang="es-ES" sz="72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7200" dirty="0">
                <a:solidFill>
                  <a:schemeClr val="tx1"/>
                </a:solidFill>
                <a:latin typeface="+mn-lt"/>
              </a:rPr>
              <a:t> -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saattaa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aiheuttaa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tarpeen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arvioida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voidaanko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toisessa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valtiossa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hankittuja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todisteita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käyttää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toisessa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valtiossa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todisteena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oikeudessa</a:t>
            </a:r>
            <a:endParaRPr lang="es-ES" sz="72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7200" dirty="0">
                <a:solidFill>
                  <a:schemeClr val="tx1"/>
                </a:solidFill>
                <a:latin typeface="+mn-lt"/>
              </a:rPr>
              <a:t>- EU –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jäsenmaissa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erilaisia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sääntöjä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hyödynnettävyydestä</a:t>
            </a:r>
            <a:endParaRPr lang="es-ES" sz="72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sz="7200" dirty="0">
                <a:solidFill>
                  <a:schemeClr val="tx1"/>
                </a:solidFill>
                <a:latin typeface="+mn-lt"/>
              </a:rPr>
              <a:t>-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Ongelma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pyritty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ratkaisemaan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vastavuoroisen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tunnustamisen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periaatteella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luomalla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yhteisiä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vähimmäisvaatimuksia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todisteille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>
              <a:buFontTx/>
              <a:buChar char="-"/>
            </a:pP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Asiaa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käsitelty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mm.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Komission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Vihreässä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kirjassa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2009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hankkimisesta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rikosasioissa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eri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jäsenvaltioiden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välillä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näin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hankittujen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hyödynnettävyyden</a:t>
            </a:r>
            <a:r>
              <a:rPr lang="es-ES" sz="72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i="1" dirty="0" err="1">
                <a:solidFill>
                  <a:schemeClr val="tx1"/>
                </a:solidFill>
                <a:latin typeface="+mn-lt"/>
              </a:rPr>
              <a:t>turvaamisesta</a:t>
            </a:r>
            <a:endParaRPr lang="es-ES" sz="7200" i="1" dirty="0">
              <a:solidFill>
                <a:schemeClr val="tx1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es-ES" sz="7200" dirty="0" err="1">
                <a:solidFill>
                  <a:schemeClr val="tx1"/>
                </a:solidFill>
                <a:latin typeface="+mn-lt"/>
              </a:rPr>
              <a:t>Jäsenmaat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saattaisivat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tarvita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yhteiset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vähimmäissäännöt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siitä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miten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todisteita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tulisi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kerätä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eri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tilanteissa</a:t>
            </a:r>
            <a:endParaRPr lang="es-ES" sz="7200" dirty="0">
              <a:solidFill>
                <a:schemeClr val="tx1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es-ES" sz="7200" dirty="0" err="1">
                <a:solidFill>
                  <a:schemeClr val="tx1"/>
                </a:solidFill>
                <a:latin typeface="+mn-lt"/>
              </a:rPr>
              <a:t>Suomessa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ongelma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ei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liene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ajankohtainen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koska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tuomioistuin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arvioi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esitetyn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näytön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luotettavuuden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vapaasti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tukeutuen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mm.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Ihmisoikeustuomioistuimen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oikeuskäytäntöön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ja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kansallisten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tuomioistuinten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yksittäisten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rikosasioiden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yhteydessä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vakiinnuttamaan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sz="7200" dirty="0" err="1">
                <a:solidFill>
                  <a:schemeClr val="tx1"/>
                </a:solidFill>
                <a:latin typeface="+mn-lt"/>
              </a:rPr>
              <a:t>käytäntöön</a:t>
            </a:r>
            <a:r>
              <a:rPr lang="es-ES" sz="72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es-ES" sz="72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/>
              <a:t>- 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A24C647-45F7-4DE1-A64A-CBAB33E5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7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EPPO </a:t>
            </a:r>
            <a:r>
              <a:rPr lang="es-ES_tradnl" dirty="0" err="1"/>
              <a:t>Asetus</a:t>
            </a:r>
            <a:r>
              <a:rPr lang="es-ES_tradnl" dirty="0"/>
              <a:t> </a:t>
            </a:r>
            <a:r>
              <a:rPr lang="es-ES_tradnl" dirty="0" err="1"/>
              <a:t>artikla</a:t>
            </a:r>
            <a:r>
              <a:rPr lang="es-ES_tradnl" dirty="0"/>
              <a:t> 37(1),(2)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(1)   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EPPOn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syyttäjien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tai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vastaajan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tuomioistuimelle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esittämien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hyväksymisestä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saa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kieltäytyä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pelkästään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sillä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perusteella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että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todisteet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kerätty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toisessa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jäsenvaltiossa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tai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toisen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jäsenvaltion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lainsäädännön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mukaisesti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(2)  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Asetus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vaikuta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asiaa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käsittelevän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tuomioistuimen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valtaan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harkita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vapaasti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vastaajan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tai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syyttäjien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esittämiä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todisteita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  <a:latin typeface="+mn-lt"/>
              </a:rPr>
              <a:t>= 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Tuomioistuin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arvioi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todisteiden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luotettavuutta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noudattaen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kansallisesta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laista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ja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Ihmisoikeustuomioistuimen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ratkaisukäytännöstä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ilmeneviä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periaatteita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oikeudenkäynnin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oikeudenmukaisuudesta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8029593-1266-4E7F-9C18-FCEB68C5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3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QUIZ- TEST YOUR KNOWLEDGE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Tuomioistuimen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EPPO-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jutussa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514350" indent="-514350">
              <a:buAutoNum type="alphaUcParenR"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Hyväksyttävä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kaikki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näyttö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mitä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EPPO:n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puolesta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esitetään</a:t>
            </a:r>
            <a:endParaRPr lang="es-ES" dirty="0">
              <a:solidFill>
                <a:schemeClr val="tx1"/>
              </a:solidFill>
              <a:latin typeface="+mn-lt"/>
            </a:endParaRPr>
          </a:p>
          <a:p>
            <a:pPr marL="514350" indent="-514350">
              <a:buAutoNum type="alphaUcParenR"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On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arvioitava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ennen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kuin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hyväksyy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esitetyn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näytön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onko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näyttö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laillisesti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hankittu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niiden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yksityiskohtaisten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sääntöjen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mukaisesti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,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jotka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ilmenevät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EPPO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Asetuksesta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514350" indent="-514350">
              <a:buAutoNum type="alphaUcParenR"/>
            </a:pPr>
            <a:r>
              <a:rPr lang="es-ES" dirty="0" err="1">
                <a:solidFill>
                  <a:schemeClr val="tx1"/>
                </a:solidFill>
                <a:latin typeface="+mn-lt"/>
              </a:rPr>
              <a:t>Arvioi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näytön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vapaasti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kansallisen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lain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 </a:t>
            </a:r>
            <a:r>
              <a:rPr lang="es-ES" dirty="0" err="1">
                <a:solidFill>
                  <a:schemeClr val="tx1"/>
                </a:solidFill>
                <a:latin typeface="+mn-lt"/>
              </a:rPr>
              <a:t>mukaisesti</a:t>
            </a:r>
            <a:r>
              <a:rPr lang="es-ES" dirty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553EE9-83AE-4F50-93DD-C5477DF3FF6A}"/>
              </a:ext>
            </a:extLst>
          </p:cNvPr>
          <p:cNvSpPr txBox="1"/>
          <p:nvPr/>
        </p:nvSpPr>
        <p:spPr>
          <a:xfrm>
            <a:off x="2671353" y="4147458"/>
            <a:ext cx="320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FEBA17-931E-4B3D-91E7-F6B620A4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ückblick">
  <a:themeElements>
    <a:clrScheme name="ERA Farben">
      <a:dk1>
        <a:srgbClr val="000000"/>
      </a:dk1>
      <a:lt1>
        <a:sysClr val="window" lastClr="FFFFFF"/>
      </a:lt1>
      <a:dk2>
        <a:srgbClr val="8B827B"/>
      </a:dk2>
      <a:lt2>
        <a:srgbClr val="D2D1D0"/>
      </a:lt2>
      <a:accent1>
        <a:srgbClr val="133C8B"/>
      </a:accent1>
      <a:accent2>
        <a:srgbClr val="8B827B"/>
      </a:accent2>
      <a:accent3>
        <a:srgbClr val="AE7F50"/>
      </a:accent3>
      <a:accent4>
        <a:srgbClr val="DECBB8"/>
      </a:accent4>
      <a:accent5>
        <a:srgbClr val="D2D1D0"/>
      </a:accent5>
      <a:accent6>
        <a:srgbClr val="FFFFFF"/>
      </a:accent6>
      <a:hlink>
        <a:srgbClr val="133C8B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A Presentation new design_en_211216" id="{55E8C793-4ACF-4C70-B58B-A863477BD569}" vid="{B933FDD9-FDD3-431E-A9E8-86E246603B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Template</Template>
  <TotalTime>45</TotalTime>
  <Words>605</Words>
  <Application>Microsoft Office PowerPoint</Application>
  <PresentationFormat>Laajakuva</PresentationFormat>
  <Paragraphs>43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Wingdings</vt:lpstr>
      <vt:lpstr>Rückblick</vt:lpstr>
      <vt:lpstr>  </vt:lpstr>
      <vt:lpstr>Todisteiden hyödynnettävyys</vt:lpstr>
      <vt:lpstr>EPPO Asetus artikla 37(1),(2)</vt:lpstr>
      <vt:lpstr>QUIZ- TEST YOUR 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of European Law</dc:title>
  <dc:creator>Riehle Cornelia</dc:creator>
  <cp:lastModifiedBy>Sahavirta Ritva (SY)</cp:lastModifiedBy>
  <cp:revision>42</cp:revision>
  <cp:lastPrinted>2016-10-12T07:25:39Z</cp:lastPrinted>
  <dcterms:created xsi:type="dcterms:W3CDTF">2020-09-29T09:53:56Z</dcterms:created>
  <dcterms:modified xsi:type="dcterms:W3CDTF">2022-08-24T06:57:12Z</dcterms:modified>
</cp:coreProperties>
</file>